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1" r:id="rId3"/>
    <p:sldId id="262" r:id="rId4"/>
    <p:sldId id="259" r:id="rId5"/>
    <p:sldId id="257" r:id="rId6"/>
    <p:sldId id="258" r:id="rId7"/>
    <p:sldId id="260" r:id="rId8"/>
    <p:sldId id="266" r:id="rId9"/>
    <p:sldId id="264" r:id="rId10"/>
    <p:sldId id="265" r:id="rId11"/>
    <p:sldId id="263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217402-BF8D-4728-AFBD-30F38E2C029A}" type="datetimeFigureOut">
              <a:rPr lang="en-SG" smtClean="0"/>
              <a:t>31/3/2023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8869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31/3/2023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9398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31/3/2023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5146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31/3/2023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8531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31/3/2023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1266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31/3/2023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2409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31/3/2023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4524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31/3/2023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095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31/3/2023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64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31/3/2023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0060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31/3/2023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1992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31/3/2023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712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31/3/2023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3787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31/3/2023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505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31/3/2023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8642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31/3/2023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471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31/3/2023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3880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217402-BF8D-4728-AFBD-30F38E2C029A}" type="datetimeFigureOut">
              <a:rPr lang="en-SG" smtClean="0"/>
              <a:t>31/3/2023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6237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DEC1D4-962E-A830-BBD0-F33F95B58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1054" y="1186486"/>
            <a:ext cx="8689976" cy="2509213"/>
          </a:xfrm>
        </p:spPr>
        <p:txBody>
          <a:bodyPr>
            <a:normAutofit/>
          </a:bodyPr>
          <a:lstStyle/>
          <a:p>
            <a:r>
              <a:rPr lang="en-US" sz="8800" dirty="0">
                <a:latin typeface="Bradley Hand ITC" panose="03070402050302030203" pitchFamily="66" charset="0"/>
              </a:rPr>
              <a:t>V</a:t>
            </a:r>
            <a:r>
              <a:rPr lang="en-US" sz="4000" dirty="0">
                <a:latin typeface="Bradley Hand ITC" panose="03070402050302030203" pitchFamily="66" charset="0"/>
              </a:rPr>
              <a:t>is</a:t>
            </a:r>
            <a:r>
              <a:rPr lang="en-US" sz="8800" dirty="0">
                <a:latin typeface="Bradley Hand ITC" panose="03070402050302030203" pitchFamily="66" charset="0"/>
              </a:rPr>
              <a:t>BLE </a:t>
            </a:r>
            <a:endParaRPr lang="en-SG" sz="8800" dirty="0">
              <a:latin typeface="Bradley Hand ITC" panose="03070402050302030203" pitchFamily="66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C6DF68A-EC30-3C23-C0E9-181E2577D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1124" y="3471334"/>
            <a:ext cx="8689976" cy="1371599"/>
          </a:xfrm>
        </p:spPr>
        <p:txBody>
          <a:bodyPr/>
          <a:lstStyle/>
          <a:p>
            <a:r>
              <a:rPr lang="en-US" dirty="0"/>
              <a:t>BLE TAG IDENTIFICATION WITH VISION ENHANCEMENT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4678C0-C353-4166-B54B-BF58F0330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34" y="715433"/>
            <a:ext cx="3460751" cy="2307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DE7CCC-1516-BBE4-1F63-8B6D4AAE5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749" y="93114"/>
            <a:ext cx="3518083" cy="218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51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29904A-5850-9BB2-5BBA-1A41F21037E6}"/>
                  </a:ext>
                </a:extLst>
              </p:cNvPr>
              <p:cNvSpPr txBox="1"/>
              <p:nvPr/>
            </p:nvSpPr>
            <p:spPr>
              <a:xfrm flipH="1">
                <a:off x="373228" y="204801"/>
                <a:ext cx="9311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Adobe Myungjo Std M" panose="02020600000000000000" pitchFamily="18" charset="-128"/>
                    <a:ea typeface="Adobe Myungjo Std M" panose="02020600000000000000" pitchFamily="18" charset="-128"/>
                  </a:rPr>
                  <a:t>Point Location Possible on the Assumption of AoA Accuracy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SG" sz="2000" b="1" dirty="0">
                  <a:latin typeface="Adobe Myungjo Std M" panose="02020600000000000000" pitchFamily="18" charset="-128"/>
                  <a:ea typeface="Adobe Myungjo Std M" panose="02020600000000000000" pitchFamily="18" charset="-128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29904A-5850-9BB2-5BBA-1A41F2103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3228" y="204801"/>
                <a:ext cx="9311792" cy="400110"/>
              </a:xfrm>
              <a:prstGeom prst="rect">
                <a:avLst/>
              </a:prstGeom>
              <a:blipFill>
                <a:blip r:embed="rId2"/>
                <a:stretch>
                  <a:fillRect l="-654" t="-12308" b="-246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9177061-20B6-885D-F5AA-48E825FCE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8" y="883920"/>
            <a:ext cx="5647092" cy="4371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622905-8178-54FA-1C35-935CC2EA7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302" y="883920"/>
            <a:ext cx="5492696" cy="4251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C0060-E308-BB18-AC53-C48B7BE4F1D0}"/>
              </a:ext>
            </a:extLst>
          </p:cNvPr>
          <p:cNvSpPr txBox="1"/>
          <p:nvPr/>
        </p:nvSpPr>
        <p:spPr>
          <a:xfrm>
            <a:off x="5277060" y="531636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Range: -30 -&gt; 30 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883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6EE50E-7E7F-9EAD-54CB-456304511FEF}"/>
                  </a:ext>
                </a:extLst>
              </p:cNvPr>
              <p:cNvSpPr txBox="1"/>
              <p:nvPr/>
            </p:nvSpPr>
            <p:spPr>
              <a:xfrm flipH="1">
                <a:off x="373228" y="204801"/>
                <a:ext cx="9311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Adobe Myungjo Std M" panose="02020600000000000000" pitchFamily="18" charset="-128"/>
                    <a:ea typeface="Adobe Myungjo Std M" panose="02020600000000000000" pitchFamily="18" charset="-128"/>
                  </a:rPr>
                  <a:t>Point Location Possible on the Assumption of AoA Accuracy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SG" sz="2000" b="1" dirty="0">
                  <a:latin typeface="Adobe Myungjo Std M" panose="02020600000000000000" pitchFamily="18" charset="-128"/>
                  <a:ea typeface="Adobe Myungjo Std M" panose="02020600000000000000" pitchFamily="18" charset="-128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6EE50E-7E7F-9EAD-54CB-456304511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3228" y="204801"/>
                <a:ext cx="9311792" cy="400110"/>
              </a:xfrm>
              <a:prstGeom prst="rect">
                <a:avLst/>
              </a:prstGeom>
              <a:blipFill>
                <a:blip r:embed="rId2"/>
                <a:stretch>
                  <a:fillRect l="-654" t="-12308" b="-246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6F82F0D-FA97-DA5B-F378-425832482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40" y="879120"/>
            <a:ext cx="5574544" cy="4315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BDFD7F-9EBF-7F62-D845-A6EBD2C70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00" y="950100"/>
            <a:ext cx="5482852" cy="42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93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875107-F5D8-7A70-72FF-8C5903502CC9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Compressed Sensing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145C69-6E10-8CE0-65D1-9318121B50BF}"/>
              </a:ext>
            </a:extLst>
          </p:cNvPr>
          <p:cNvSpPr txBox="1"/>
          <p:nvPr/>
        </p:nvSpPr>
        <p:spPr>
          <a:xfrm flipH="1">
            <a:off x="197591" y="191168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Related Idea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8AA24-1648-C7E9-214A-F60FEACDFF6F}"/>
              </a:ext>
            </a:extLst>
          </p:cNvPr>
          <p:cNvSpPr txBox="1"/>
          <p:nvPr/>
        </p:nvSpPr>
        <p:spPr>
          <a:xfrm>
            <a:off x="197591" y="2312386"/>
            <a:ext cx="11196533" cy="169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Since we expect the data to be denser only in the locations of devices the points vector can be considered sparse in pixel domain.</a:t>
            </a:r>
            <a:endParaRPr lang="en-SG" dirty="0"/>
          </a:p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Based on the accuracy limitation it is visible that we can only identify the points according to a very low resolution grid.</a:t>
            </a:r>
            <a:endParaRPr lang="en-SG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86CD0-08FF-DE18-C6A4-EAFECC256D00}"/>
              </a:ext>
            </a:extLst>
          </p:cNvPr>
          <p:cNvSpPr txBox="1"/>
          <p:nvPr/>
        </p:nvSpPr>
        <p:spPr>
          <a:xfrm flipH="1">
            <a:off x="96305" y="3947211"/>
            <a:ext cx="4970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Possible Problem Formation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DFBA-5AEB-0AB1-238F-A1C51EAD12E1}"/>
              </a:ext>
            </a:extLst>
          </p:cNvPr>
          <p:cNvSpPr txBox="1"/>
          <p:nvPr/>
        </p:nvSpPr>
        <p:spPr>
          <a:xfrm>
            <a:off x="197591" y="4528891"/>
            <a:ext cx="10801350" cy="867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</a:pPr>
            <a:r>
              <a:rPr lang="en-US" dirty="0">
                <a:latin typeface="Adobe Ming Std L" panose="02020300000000000000" pitchFamily="18" charset="-128"/>
                <a:ea typeface="Adobe Ming Std L" panose="02020300000000000000" pitchFamily="18" charset="-128"/>
              </a:rPr>
              <a:t>If we can measure a low resolution grid data for possible locations. Can we use this to recreate a more accurate pixel location? </a:t>
            </a:r>
            <a:endParaRPr lang="en-SG" dirty="0">
              <a:effectLst/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41D547-0315-271E-B73B-14F076C43E9C}"/>
                  </a:ext>
                </a:extLst>
              </p:cNvPr>
              <p:cNvSpPr txBox="1"/>
              <p:nvPr/>
            </p:nvSpPr>
            <p:spPr>
              <a:xfrm>
                <a:off x="3924299" y="708087"/>
                <a:ext cx="51267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𝐶h𝑜𝑜𝑠𝑒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𝑏𝑎𝑠𝑖𝑠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𝑚𝑎𝑘𝑒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𝑠𝑝𝑎𝑟𝑠𝑒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41D547-0315-271E-B73B-14F076C4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299" y="708087"/>
                <a:ext cx="5126724" cy="276999"/>
              </a:xfrm>
              <a:prstGeom prst="rect">
                <a:avLst/>
              </a:prstGeom>
              <a:blipFill>
                <a:blip r:embed="rId2"/>
                <a:stretch>
                  <a:fillRect l="-1308" r="-1308" b="-3695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268DA16-89F8-A5D9-C8E0-CB1E68342552}"/>
              </a:ext>
            </a:extLst>
          </p:cNvPr>
          <p:cNvSpPr txBox="1"/>
          <p:nvPr/>
        </p:nvSpPr>
        <p:spPr>
          <a:xfrm>
            <a:off x="361950" y="571386"/>
            <a:ext cx="3562349" cy="1187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</a:pPr>
            <a:r>
              <a:rPr lang="en-US" sz="1600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Representation based on Some Basis :</a:t>
            </a: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</a:pPr>
            <a:r>
              <a:rPr lang="en-US" sz="1600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Measurement                                          :</a:t>
            </a: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</a:pPr>
            <a:r>
              <a:rPr lang="en-US" sz="1600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Problem	</a:t>
            </a: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					  : </a:t>
            </a:r>
            <a:endParaRPr lang="en-SG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7E54C3-8E6C-3BD8-A282-507F77DE48A3}"/>
                  </a:ext>
                </a:extLst>
              </p:cNvPr>
              <p:cNvSpPr txBox="1"/>
              <p:nvPr/>
            </p:nvSpPr>
            <p:spPr>
              <a:xfrm>
                <a:off x="3924299" y="1030146"/>
                <a:ext cx="8004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7E54C3-8E6C-3BD8-A282-507F77DE4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299" y="1030146"/>
                <a:ext cx="800476" cy="276999"/>
              </a:xfrm>
              <a:prstGeom prst="rect">
                <a:avLst/>
              </a:prstGeom>
              <a:blipFill>
                <a:blip r:embed="rId3"/>
                <a:stretch>
                  <a:fillRect l="-7634" r="-10687" b="-4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8C9B4B-E3C1-0387-45B0-F72133DA79BB}"/>
                  </a:ext>
                </a:extLst>
              </p:cNvPr>
              <p:cNvSpPr txBox="1"/>
              <p:nvPr/>
            </p:nvSpPr>
            <p:spPr>
              <a:xfrm>
                <a:off x="3924299" y="1430851"/>
                <a:ext cx="75995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𝑠𝑝𝑎𝑟𝑠𝑒𝑠𝑡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𝑠𝑎𝑡𝑖𝑠𝑓𝑦𝑖𝑛𝑔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𝑎𝑐h𝑖𝑒𝑣𝑒𝑑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𝑟𝑒𝑑𝑢𝑐𝑖𝑛𝑔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8C9B4B-E3C1-0387-45B0-F72133DA7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299" y="1430851"/>
                <a:ext cx="7599516" cy="276999"/>
              </a:xfrm>
              <a:prstGeom prst="rect">
                <a:avLst/>
              </a:prstGeom>
              <a:blipFill>
                <a:blip r:embed="rId4"/>
                <a:stretch>
                  <a:fillRect l="-241" r="-401" b="-4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620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A56F68-5230-41CA-487C-2B9F00A01137}"/>
              </a:ext>
            </a:extLst>
          </p:cNvPr>
          <p:cNvSpPr txBox="1"/>
          <p:nvPr/>
        </p:nvSpPr>
        <p:spPr>
          <a:xfrm>
            <a:off x="198117" y="741114"/>
            <a:ext cx="473206" cy="68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4B8AB-1532-0EE1-B377-3BFE205FDE52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Algorithm Proposal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F920B-7267-13C7-C407-A8F39ACEB2D8}"/>
              </a:ext>
            </a:extLst>
          </p:cNvPr>
          <p:cNvSpPr txBox="1"/>
          <p:nvPr/>
        </p:nvSpPr>
        <p:spPr>
          <a:xfrm>
            <a:off x="88686" y="556837"/>
            <a:ext cx="11196533" cy="3344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Divide the image into a low resolution grid.</a:t>
            </a:r>
          </a:p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Apply the voting scheme: For each pair of </a:t>
            </a: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possible angle of arrival we calculate the relevant pixel and vote for the relevant section in the low resolution image.</a:t>
            </a:r>
          </a:p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Based on the votes we allocate the </a:t>
            </a: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area for corresponding slave by giving priority to the slave with maximum vote.</a:t>
            </a:r>
          </a:p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Two possibilities</a:t>
            </a:r>
          </a:p>
          <a:p>
            <a:pPr marL="740664" lvl="1" indent="-283464">
              <a:lnSpc>
                <a:spcPct val="150000"/>
              </a:lnSpc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Allocating only one section to a slave.</a:t>
            </a:r>
          </a:p>
          <a:p>
            <a:pPr marL="740664" lvl="1" indent="-283464">
              <a:lnSpc>
                <a:spcPct val="150000"/>
              </a:lnSpc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Allocating all possible sections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34EBB6-F875-38D2-FB3A-1308A41557BA}"/>
              </a:ext>
            </a:extLst>
          </p:cNvPr>
          <p:cNvSpPr txBox="1"/>
          <p:nvPr/>
        </p:nvSpPr>
        <p:spPr>
          <a:xfrm>
            <a:off x="198117" y="4431706"/>
            <a:ext cx="11196533" cy="851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Help to handle the overlapping problem of pixels.</a:t>
            </a:r>
          </a:p>
          <a:p>
            <a:pPr marL="285750" indent="-28575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ü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Later we can use the compressed sensing for the recreation of </a:t>
            </a: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more accurate location.</a:t>
            </a:r>
            <a:endParaRPr lang="en-US" sz="1800" kern="1200" dirty="0">
              <a:solidFill>
                <a:srgbClr val="000000"/>
              </a:solidFill>
              <a:effectLst/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001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A454E7-B919-C768-B3D3-CE26C7E83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64769"/>
            <a:ext cx="11023600" cy="544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2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722813-2F40-878B-0111-543D95476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7" y="0"/>
            <a:ext cx="548640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41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63D9B7-AB64-35B9-EC51-8E7523858602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Reverse Inspection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374F09-646F-7029-D1FA-A174B74F8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52" y="2262304"/>
            <a:ext cx="7878813" cy="4053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F06E40-9A4D-F6D5-6BAA-6DB8EA1E90FC}"/>
              </a:ext>
            </a:extLst>
          </p:cNvPr>
          <p:cNvSpPr txBox="1"/>
          <p:nvPr/>
        </p:nvSpPr>
        <p:spPr>
          <a:xfrm>
            <a:off x="198117" y="701319"/>
            <a:ext cx="9233618" cy="1113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By fixing the change in level meter angle, calculating the expected  values for angle of arrival before and after turn.</a:t>
            </a:r>
          </a:p>
          <a:p>
            <a:endParaRPr lang="en-US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Value 1: Expectation for angle of arrival value before the turn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Value 2: Expectation for angle of arrival after turning the camera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169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8E4DB5-229F-20D2-7E1C-5B04015F19B2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Azimuth Angle Ambiguity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AE36B2-3387-1726-1D2E-F2663D20D97A}"/>
                  </a:ext>
                </a:extLst>
              </p:cNvPr>
              <p:cNvSpPr txBox="1"/>
              <p:nvPr/>
            </p:nvSpPr>
            <p:spPr>
              <a:xfrm>
                <a:off x="324665" y="922866"/>
                <a:ext cx="3766159" cy="1804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arccos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l-GR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Θ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l-GR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600" i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600" i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l-GR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endParaRPr lang="en-US" sz="16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arccos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0" dirty="0"/>
              </a:p>
              <a:p>
                <a:endParaRPr lang="en-US" sz="1600" b="0" dirty="0"/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b="0" dirty="0"/>
                  <a:t> </a:t>
                </a:r>
                <a:r>
                  <a:rPr lang="en-US" sz="1600" dirty="0">
                    <a:latin typeface="Adobe Ming Std L" panose="02020300000000000000" pitchFamily="18" charset="-128"/>
                    <a:ea typeface="Adobe Ming Std L" panose="02020300000000000000" pitchFamily="18" charset="-128"/>
                  </a:rPr>
                  <a:t>-</a:t>
                </a:r>
                <a:r>
                  <a:rPr lang="en-US" sz="1600" b="0" dirty="0">
                    <a:latin typeface="Adobe Ming Std L" panose="02020300000000000000" pitchFamily="18" charset="-128"/>
                    <a:ea typeface="Adobe Ming Std L" panose="02020300000000000000" pitchFamily="18" charset="-128"/>
                  </a:rPr>
                  <a:t> elevation angle</a:t>
                </a:r>
                <a:r>
                  <a:rPr lang="en-US" sz="1600" b="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600" b="0" dirty="0"/>
                  <a:t> </a:t>
                </a:r>
                <a:r>
                  <a:rPr lang="en-US" sz="1600" dirty="0">
                    <a:latin typeface="Adobe Ming Std L" panose="02020300000000000000" pitchFamily="18" charset="-128"/>
                    <a:ea typeface="Adobe Ming Std L" panose="02020300000000000000" pitchFamily="18" charset="-128"/>
                  </a:rPr>
                  <a:t>-</a:t>
                </a:r>
                <a:r>
                  <a:rPr lang="en-US" sz="1600" b="0" dirty="0">
                    <a:latin typeface="Adobe Ming Std L" panose="02020300000000000000" pitchFamily="18" charset="-128"/>
                    <a:ea typeface="Adobe Ming Std L" panose="02020300000000000000" pitchFamily="18" charset="-128"/>
                  </a:rPr>
                  <a:t> azimuth angle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AE36B2-3387-1726-1D2E-F2663D20D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65" y="922866"/>
                <a:ext cx="3766159" cy="1804597"/>
              </a:xfrm>
              <a:prstGeom prst="rect">
                <a:avLst/>
              </a:prstGeom>
              <a:blipFill>
                <a:blip r:embed="rId2"/>
                <a:stretch>
                  <a:fillRect l="-1942" b="-608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C20629D-41B7-EF15-8C31-C3E0EE8D6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067" y="129553"/>
            <a:ext cx="6514702" cy="50431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02979E-F4CA-47BE-2C23-22C94BB00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8" y="3098800"/>
            <a:ext cx="3993487" cy="301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60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B5C607-C546-5829-54E5-FCC1E9E417CF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Solution: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6F528-5950-3843-9E10-262B6B5EDA65}"/>
              </a:ext>
            </a:extLst>
          </p:cNvPr>
          <p:cNvSpPr txBox="1"/>
          <p:nvPr/>
        </p:nvSpPr>
        <p:spPr>
          <a:xfrm>
            <a:off x="198117" y="701319"/>
            <a:ext cx="5320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Making azimuth as negative for positive values of angle of arrival.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F7DA2E-1B17-E647-F056-F993D8832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670" y="3015859"/>
            <a:ext cx="6354983" cy="30134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743458-2979-7359-D858-E90CB9340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2" y="2299169"/>
            <a:ext cx="4720955" cy="3563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05F19B-A6B4-5202-4C99-C14C0E9DFA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56"/>
          <a:stretch/>
        </p:blipFill>
        <p:spPr>
          <a:xfrm>
            <a:off x="7209116" y="189561"/>
            <a:ext cx="3187950" cy="221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9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1AF3EF-D1B7-5731-DFA1-CA831DEDD01F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Angle Resolution Issue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4D1D2-76E2-3A6F-3E69-A2C3BBFD3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08" y="1642212"/>
            <a:ext cx="5372850" cy="781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32D590-EE9F-232B-47A6-8B079B754C9E}"/>
              </a:ext>
            </a:extLst>
          </p:cNvPr>
          <p:cNvSpPr txBox="1"/>
          <p:nvPr/>
        </p:nvSpPr>
        <p:spPr>
          <a:xfrm>
            <a:off x="530281" y="1126932"/>
            <a:ext cx="4915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Extract from aoa.c – Angle of Arrival Calculation Ti Board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BD88A9-D947-BB11-7E46-3C5263BFC60D}"/>
              </a:ext>
            </a:extLst>
          </p:cNvPr>
          <p:cNvSpPr txBox="1"/>
          <p:nvPr/>
        </p:nvSpPr>
        <p:spPr>
          <a:xfrm>
            <a:off x="638384" y="2630874"/>
            <a:ext cx="8071440" cy="68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Only 8 bits are used for angle calculation. So the result cannot be accurate more than 360/256 &gt; 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This imposes restrictions on possible point spread.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2B6A5-8E1D-DA51-F84E-E4A8D40188FB}"/>
              </a:ext>
            </a:extLst>
          </p:cNvPr>
          <p:cNvSpPr txBox="1"/>
          <p:nvPr/>
        </p:nvSpPr>
        <p:spPr>
          <a:xfrm flipH="1">
            <a:off x="2342723" y="4119426"/>
            <a:ext cx="4921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LET US ANALYZE THEM…!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0386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5DF863-9946-02D0-B868-056E89280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" y="894695"/>
            <a:ext cx="5709254" cy="441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9D7929-B948-98D4-8615-6C49D371D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47" y="894695"/>
            <a:ext cx="5709254" cy="441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03F838-6549-BA18-139C-ABB675185057}"/>
              </a:ext>
            </a:extLst>
          </p:cNvPr>
          <p:cNvSpPr txBox="1"/>
          <p:nvPr/>
        </p:nvSpPr>
        <p:spPr>
          <a:xfrm flipH="1">
            <a:off x="373228" y="204801"/>
            <a:ext cx="9311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Expected Values for Angle of Arrival for Small Level Meter Change</a:t>
            </a:r>
            <a:endParaRPr lang="en-SG" sz="20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5501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B574C5-853C-C726-7FE5-0B0AC88DE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0" y="777315"/>
            <a:ext cx="5666077" cy="43861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5827D7-6964-4BBD-28DC-9BE192859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959" y="777315"/>
            <a:ext cx="5666077" cy="43861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9A7C8A-C193-80E4-90E8-59E8C838AF6D}"/>
              </a:ext>
            </a:extLst>
          </p:cNvPr>
          <p:cNvSpPr txBox="1"/>
          <p:nvPr/>
        </p:nvSpPr>
        <p:spPr>
          <a:xfrm flipH="1">
            <a:off x="373228" y="204801"/>
            <a:ext cx="9311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Expected Values for Angle of Arrival for Large Level Meter Change</a:t>
            </a:r>
            <a:endParaRPr lang="en-SG" sz="20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04444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164</TotalTime>
  <Words>421</Words>
  <Application>Microsoft Office PowerPoint</Application>
  <PresentationFormat>Widescreen</PresentationFormat>
  <Paragraphs>46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Adobe Ming Std L</vt:lpstr>
      <vt:lpstr>Adobe Myungjo Std M</vt:lpstr>
      <vt:lpstr>Arial</vt:lpstr>
      <vt:lpstr>Bradley Hand ITC</vt:lpstr>
      <vt:lpstr>Cambria Math</vt:lpstr>
      <vt:lpstr>Impact</vt:lpstr>
      <vt:lpstr>Wingdings</vt:lpstr>
      <vt:lpstr>Main Event</vt:lpstr>
      <vt:lpstr>VisBLE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VisBLE </dc:title>
  <dc:creator>Sanjith Shan</dc:creator>
  <cp:lastModifiedBy>Sanjith Shan</cp:lastModifiedBy>
  <cp:revision>1</cp:revision>
  <dcterms:created xsi:type="dcterms:W3CDTF">2023-03-31T01:43:50Z</dcterms:created>
  <dcterms:modified xsi:type="dcterms:W3CDTF">2023-03-31T04:28:34Z</dcterms:modified>
</cp:coreProperties>
</file>